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3"/>
  </p:notesMasterIdLst>
  <p:sldIdLst>
    <p:sldId id="256" r:id="rId4"/>
    <p:sldId id="268" r:id="rId5"/>
    <p:sldId id="257" r:id="rId6"/>
    <p:sldId id="259" r:id="rId7"/>
    <p:sldId id="267" r:id="rId8"/>
    <p:sldId id="270" r:id="rId9"/>
    <p:sldId id="271" r:id="rId10"/>
    <p:sldId id="260" r:id="rId11"/>
    <p:sldId id="265" r:id="rId12"/>
    <p:sldId id="274" r:id="rId13"/>
    <p:sldId id="275" r:id="rId14"/>
    <p:sldId id="277" r:id="rId15"/>
    <p:sldId id="281" r:id="rId16"/>
    <p:sldId id="279" r:id="rId17"/>
    <p:sldId id="261" r:id="rId18"/>
    <p:sldId id="273" r:id="rId19"/>
    <p:sldId id="272" r:id="rId20"/>
    <p:sldId id="262" r:id="rId21"/>
    <p:sldId id="280" r:id="rId22"/>
    <p:sldId id="266"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Lst>
  <p:sldSz cx="9144000" cy="5143500" type="screen16x9"/>
  <p:notesSz cx="6858000" cy="9144000"/>
  <p:embeddedFontLst>
    <p:embeddedFont>
      <p:font typeface="Source Sans Pro" panose="020B0503030403020204" pitchFamily="34" charset="0"/>
      <p:regular r:id="rId54"/>
      <p:bold r:id="rId55"/>
      <p:italic r:id="rId56"/>
      <p:boldItalic r:id="rId57"/>
    </p:embeddedFont>
    <p:embeddedFont>
      <p:font typeface="Teko"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varScale="1">
        <p:scale>
          <a:sx n="142" d="100"/>
          <a:sy n="142" d="100"/>
        </p:scale>
        <p:origin x="714"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2.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7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FEFEF"/>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SIAmi88akl0"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youtube.com/watch?v=wA02xxwaOH8"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youtube.com/watch?v=UjnFRp7vtVM" TargetMode="External"/><Relationship Id="rId7"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hyperlink" Target="https://www.youtube.com/watch?v=35OBfk1F8Ps" TargetMode="External"/><Relationship Id="rId4" Type="http://schemas.openxmlformats.org/officeDocument/2006/relationships/hyperlink" Target="https://www.youtube.com/watch?v=qk_K9bujtIM"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youtube.com/watch?v=p2UgijCIAcc" TargetMode="External"/><Relationship Id="rId7"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hyperlink" Target="https://www.youtube.com/watch?v=sEClzllDVJo" TargetMode="External"/><Relationship Id="rId4" Type="http://schemas.openxmlformats.org/officeDocument/2006/relationships/hyperlink" Target="https://www.youtube.com/watch?v=P4e-WhHdvv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p>
            <a:pPr marL="0" lvl="0" indent="0" algn="ctr" rtl="0">
              <a:spcBef>
                <a:spcPts val="0"/>
              </a:spcBef>
              <a:spcAft>
                <a:spcPts val="0"/>
              </a:spcAft>
              <a:buNone/>
            </a:pPr>
            <a:r>
              <a:rPr lang="fr-FR" dirty="0"/>
              <a:t>Digit-Arena</a:t>
            </a:r>
            <a:endParaRPr dirty="0"/>
          </a:p>
        </p:txBody>
      </p:sp>
      <p:sp>
        <p:nvSpPr>
          <p:cNvPr id="107" name="Google Shape;107;p26"/>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p>
            <a:pPr marL="0" lvl="0" indent="0" algn="ctr" rtl="0">
              <a:spcBef>
                <a:spcPts val="0"/>
              </a:spcBef>
              <a:spcAft>
                <a:spcPts val="0"/>
              </a:spcAft>
              <a:buNone/>
            </a:pPr>
            <a:r>
              <a:rPr lang="fr-FR" dirty="0"/>
              <a:t>Game </a:t>
            </a:r>
            <a:r>
              <a:rPr lang="fr-FR" dirty="0" err="1"/>
              <a:t>Overview</a:t>
            </a:r>
            <a:r>
              <a:rPr lang="fr-FR" dirty="0"/>
              <a:t> Document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nvPicPr>
        <p:blipFill>
          <a:blip r:embed="rId3"/>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ainsi qu’une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nvPicPr>
        <p:blipFill>
          <a:blip r:embed="rId3"/>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nvGrpSpPr>
        <p:grpSpPr>
          <a:xfrm>
            <a:off x="311700"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4"/>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spTree>
    <p:extLst>
      <p:ext uri="{BB962C8B-B14F-4D97-AF65-F5344CB8AC3E}">
        <p14:creationId xmlns:p14="http://schemas.microsoft.com/office/powerpoint/2010/main" val="212244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nvPicPr>
        <p:blipFill>
          <a:blip r:embed="rId3"/>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4"/>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nvPicPr>
        <p:blipFill>
          <a:blip r:embed="rId3"/>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nvPicPr>
        <p:blipFill>
          <a:blip r:embed="rId4"/>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5"/>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nvPicPr>
        <p:blipFill>
          <a:blip r:embed="rId3"/>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rend visible les cartes de sa boutique auprès des Managers.</a:t>
            </a:r>
          </a:p>
          <a:p>
            <a:pPr lvl="1" algn="just" fontAlgn="base">
              <a:lnSpc>
                <a:spcPct val="100000"/>
              </a:lnSpc>
              <a:spcBef>
                <a:spcPts val="600"/>
              </a:spcBef>
            </a:pPr>
            <a:r>
              <a:rPr lang="fr-FR" sz="1100" dirty="0">
                <a:latin typeface="Source Sans Pro" panose="020B0503030403020204" pitchFamily="34" charset="0"/>
              </a:rPr>
              <a:t>Annonce le début de la phase de négociation 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8 pièces / boosters.</a:t>
            </a:r>
          </a:p>
          <a:p>
            <a:pPr lvl="1" algn="just" fontAlgn="base">
              <a:lnSpc>
                <a:spcPct val="100000"/>
              </a:lnSpc>
              <a:spcBef>
                <a:spcPts val="600"/>
              </a:spcBef>
            </a:pPr>
            <a:r>
              <a:rPr lang="fr-FR" sz="1100" dirty="0">
                <a:latin typeface="Source Sans Pro" panose="020B0503030403020204" pitchFamily="34" charset="0"/>
              </a:rPr>
              <a:t>Chaque booster contient 4 cartes équipement aléatoires.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une carte aventurier et jusqu’à 3 cartes équipement.</a:t>
            </a:r>
          </a:p>
          <a:p>
            <a:pPr lvl="1" algn="just" fontAlgn="base">
              <a:lnSpc>
                <a:spcPct val="100000"/>
              </a:lnSpc>
              <a:spcBef>
                <a:spcPts val="600"/>
              </a:spcBef>
            </a:pPr>
            <a:r>
              <a:rPr lang="fr-FR" sz="1100" dirty="0">
                <a:latin typeface="Source Sans Pro" panose="020B0503030403020204" pitchFamily="34" charset="0"/>
              </a:rPr>
              <a:t>Pour valider la préparation, le manager doit utiliser sa carte prêt.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perdu le combat, il perd un Point de Vie. Si les points de vie de l’aventurier tombent à 0, l’aventurier est mort et est défaussé. Ses points sont perdus.</a:t>
            </a:r>
          </a:p>
          <a:p>
            <a:pPr lvl="1" algn="just" fontAlgn="base">
              <a:lnSpc>
                <a:spcPct val="100000"/>
              </a:lnSpc>
              <a:spcBef>
                <a:spcPts val="600"/>
              </a:spcBef>
            </a:pPr>
            <a:r>
              <a:rPr lang="fr-FR" sz="1100" dirty="0">
                <a:latin typeface="Source Sans Pro" panose="020B0503030403020204" pitchFamily="34" charset="0"/>
              </a:rPr>
              <a:t>Les cartes équipement utilisées sont défaussées.</a:t>
            </a:r>
          </a:p>
          <a:p>
            <a:pPr lvl="1" algn="just" fontAlgn="base">
              <a:lnSpc>
                <a:spcPct val="100000"/>
              </a:lnSpc>
              <a:spcBef>
                <a:spcPts val="600"/>
              </a:spcBef>
            </a:pPr>
            <a:r>
              <a:rPr lang="fr-FR" sz="1100" dirty="0">
                <a:latin typeface="Source Sans Pro" panose="020B0503030403020204" pitchFamily="34" charset="0"/>
              </a:rPr>
              <a:t>Chaque Manager gagne le nombre de pièces indiquées sur le monstre,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nvPicPr>
        <p:blipFill>
          <a:blip r:embed="rId3"/>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nvPicPr>
        <p:blipFill>
          <a:blip r:embed="rId3"/>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leurs </a:t>
            </a:r>
            <a:r>
              <a:rPr lang="fr-FR" sz="1100" b="1" dirty="0">
                <a:latin typeface="Source Sans Pro" panose="020B0503030403020204" pitchFamily="34" charset="0"/>
              </a:rPr>
              <a:t>aventuriers</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nvPicPr>
        <p:blipFill>
          <a:blip r:embed="rId3"/>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nvPicPr>
        <p:blipFill>
          <a:blip r:embed="rId3"/>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 to</a:t>
            </a:r>
            <a:r>
              <a:rPr lang="fr-FR" sz="1100" b="1" dirty="0">
                <a:latin typeface="Source Sans Pro" panose="020B0503030403020204" pitchFamily="34" charset="0"/>
              </a:rPr>
              <a:t>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restants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nvPicPr>
        <p:blipFill>
          <a:blip r:embed="rId4"/>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partie prend fin quand </a:t>
            </a:r>
            <a:r>
              <a:rPr lang="fr-FR" sz="1200" b="1" dirty="0">
                <a:latin typeface="Source Sans Pro" panose="020B0503030403020204" pitchFamily="34" charset="0"/>
              </a:rPr>
              <a:t>10 monstres ont été combattus</a:t>
            </a:r>
            <a:r>
              <a:rPr lang="fr-FR" sz="1200" dirty="0">
                <a:latin typeface="Source Sans Pro" panose="020B0503030403020204" pitchFamily="34" charset="0"/>
              </a:rPr>
              <a:t>.</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Deux gagnants </a:t>
            </a:r>
            <a:r>
              <a:rPr lang="fr-FR" sz="1200" dirty="0">
                <a:latin typeface="Source Sans Pro" panose="020B0503030403020204" pitchFamily="34" charset="0"/>
              </a:rPr>
              <a:t>sont alors désignés, un Marchand et un Manager:</a:t>
            </a:r>
          </a:p>
          <a:p>
            <a:pPr lvl="1" algn="just" fontAlgn="base">
              <a:lnSpc>
                <a:spcPct val="100000"/>
              </a:lnSpc>
              <a:spcBef>
                <a:spcPts val="600"/>
              </a:spcBef>
            </a:pPr>
            <a:r>
              <a:rPr lang="fr-FR" sz="1100" dirty="0">
                <a:latin typeface="Source Sans Pro" panose="020B0503030403020204" pitchFamily="34" charset="0"/>
              </a:rPr>
              <a:t>Le </a:t>
            </a:r>
            <a:r>
              <a:rPr lang="fr-FR" sz="1100" b="1" dirty="0">
                <a:latin typeface="Source Sans Pro" panose="020B0503030403020204" pitchFamily="34" charset="0"/>
              </a:rPr>
              <a:t>Marchand gagnant </a:t>
            </a:r>
            <a:r>
              <a:rPr lang="fr-FR" sz="1100" dirty="0">
                <a:latin typeface="Source Sans Pro" panose="020B0503030403020204" pitchFamily="34" charset="0"/>
              </a:rPr>
              <a:t>est celui possédant le </a:t>
            </a:r>
            <a:r>
              <a:rPr lang="fr-FR" sz="1100" b="1" dirty="0">
                <a:latin typeface="Source Sans Pro" panose="020B0503030403020204" pitchFamily="34" charset="0"/>
              </a:rPr>
              <a:t>plus de pièces d’or </a:t>
            </a:r>
            <a:r>
              <a:rPr lang="fr-FR" sz="1100" dirty="0">
                <a:latin typeface="Source Sans Pro" panose="020B0503030403020204" pitchFamily="34" charset="0"/>
              </a:rPr>
              <a:t>à la fin de la partie,</a:t>
            </a:r>
          </a:p>
          <a:p>
            <a:pPr lvl="1" algn="just" fontAlgn="base">
              <a:lnSpc>
                <a:spcPct val="100000"/>
              </a:lnSpc>
              <a:spcBef>
                <a:spcPts val="600"/>
              </a:spcBef>
            </a:pPr>
            <a:r>
              <a:rPr lang="fr-FR" sz="1100" dirty="0">
                <a:latin typeface="Source Sans Pro" panose="020B0503030403020204" pitchFamily="34" charset="0"/>
              </a:rPr>
              <a:t>Le </a:t>
            </a:r>
            <a:r>
              <a:rPr lang="fr-FR" sz="1100" b="1" dirty="0">
                <a:latin typeface="Source Sans Pro" panose="020B0503030403020204" pitchFamily="34" charset="0"/>
              </a:rPr>
              <a:t>Manager gagnant </a:t>
            </a:r>
            <a:r>
              <a:rPr lang="fr-FR" sz="1100" dirty="0">
                <a:latin typeface="Source Sans Pro" panose="020B0503030403020204" pitchFamily="34" charset="0"/>
              </a:rPr>
              <a:t>est celui avec le </a:t>
            </a:r>
            <a:r>
              <a:rPr lang="fr-FR" sz="1100" b="1" dirty="0">
                <a:latin typeface="Source Sans Pro" panose="020B0503030403020204" pitchFamily="34" charset="0"/>
              </a:rPr>
              <a:t>plus de points cumulés </a:t>
            </a:r>
            <a:r>
              <a:rPr lang="fr-FR" sz="11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nvPicPr>
        <p:blipFill>
          <a:blip r:embed="rId3"/>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a:t>Direction Artistique</a:t>
            </a:r>
            <a:endParaRPr/>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générales</a:t>
            </a:r>
            <a:endParaRPr/>
          </a:p>
        </p:txBody>
      </p:sp>
      <p:sp>
        <p:nvSpPr>
          <p:cNvPr id="227" name="Google Shape;227;p38"/>
          <p:cNvSpPr txBox="1">
            <a:spLocks noGrp="1"/>
          </p:cNvSpPr>
          <p:nvPr>
            <p:ph type="body" idx="1"/>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Intentions armes et armures</a:t>
            </a:r>
            <a:endParaRPr/>
          </a:p>
        </p:txBody>
      </p:sp>
      <p:sp>
        <p:nvSpPr>
          <p:cNvPr id="233" name="Google Shape;233;p39"/>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sp>
        <p:nvSpPr>
          <p:cNvPr id="239" name="Google Shape;239;p40"/>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nvPicPr>
        <p:blipFill>
          <a:blip r:embed="rId3">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Junk Art</a:t>
            </a:r>
            <a:endParaRPr/>
          </a:p>
        </p:txBody>
      </p:sp>
      <p:pic>
        <p:nvPicPr>
          <p:cNvPr id="247" name="Google Shape;247;p41"/>
          <p:cNvPicPr preferRelativeResize="0"/>
          <p:nvPr/>
        </p:nvPicPr>
        <p:blipFill>
          <a:blip r:embed="rId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nvPicPr>
        <p:blipFill>
          <a:blip r:embed="rId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nvPicPr>
        <p:blipFill>
          <a:blip r:embed="rId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1" name="Google Shape;261;p42"/>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nvPicPr>
        <p:blipFill>
          <a:blip r:embed="rId3">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 artistique - High Tech</a:t>
            </a:r>
            <a:endParaRPr/>
          </a:p>
        </p:txBody>
      </p:sp>
      <p:sp>
        <p:nvSpPr>
          <p:cNvPr id="269" name="Google Shape;269;p43"/>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nvPicPr>
        <p:blipFill>
          <a:blip r:embed="rId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nvPicPr>
        <p:blipFill>
          <a:blip r:embed="rId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nvPicPr>
        <p:blipFill>
          <a:blip r:embed="rId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Marteau</a:t>
            </a:r>
            <a:endParaRPr/>
          </a:p>
        </p:txBody>
      </p:sp>
      <p:pic>
        <p:nvPicPr>
          <p:cNvPr id="283" name="Google Shape;283;p44"/>
          <p:cNvPicPr preferRelativeResize="0"/>
          <p:nvPr/>
        </p:nvPicPr>
        <p:blipFill>
          <a:blip r:embed="rId3">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a:t>
            </a:r>
            <a:endParaRPr/>
          </a:p>
        </p:txBody>
      </p:sp>
      <p:pic>
        <p:nvPicPr>
          <p:cNvPr id="289" name="Google Shape;289;p45"/>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Lance-pierre</a:t>
            </a:r>
            <a:endParaRPr/>
          </a:p>
        </p:txBody>
      </p:sp>
      <p:pic>
        <p:nvPicPr>
          <p:cNvPr id="295" name="Google Shape;295;p46"/>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Arc</a:t>
            </a:r>
            <a:endParaRPr/>
          </a:p>
        </p:txBody>
      </p:sp>
      <p:pic>
        <p:nvPicPr>
          <p:cNvPr id="301" name="Google Shape;301;p47"/>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Armes - Sarbacane</a:t>
            </a:r>
            <a:endParaRPr/>
          </a:p>
        </p:txBody>
      </p:sp>
      <p:pic>
        <p:nvPicPr>
          <p:cNvPr id="307" name="Google Shape;307;p48"/>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Bouclier</a:t>
            </a:r>
            <a:endParaRPr/>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nvPicPr>
        <p:blipFill rotWithShape="1">
          <a:blip r:embed="rId3"/>
          <a:srcRect l="15490"/>
          <a:stretch/>
        </p:blipFill>
        <p:spPr>
          <a:xfrm>
            <a:off x="2157657" y="1160949"/>
            <a:ext cx="4828685" cy="38209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Plastron</a:t>
            </a:r>
            <a:endParaRPr/>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nvPicPr>
        <p:blipFill>
          <a:blip r:embed="rId3"/>
          <a:stretch>
            <a:fillRect/>
          </a:stretch>
        </p:blipFill>
        <p:spPr>
          <a:xfrm rot="10800000">
            <a:off x="1995160" y="1160948"/>
            <a:ext cx="5153679" cy="382097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Croquis Armures - Casque</a:t>
            </a:r>
            <a:endParaRPr/>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nvPicPr>
        <p:blipFill rotWithShape="1">
          <a:blip r:embed="rId3"/>
          <a:srcRect t="7674"/>
          <a:stretch/>
        </p:blipFill>
        <p:spPr>
          <a:xfrm rot="16200000">
            <a:off x="2661513" y="550443"/>
            <a:ext cx="3820974" cy="504198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Design Cartes</a:t>
            </a:r>
            <a:endParaRPr/>
          </a:p>
        </p:txBody>
      </p:sp>
      <p:sp>
        <p:nvSpPr>
          <p:cNvPr id="328" name="Google Shape;328;p52"/>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a:solidFill>
                <a:schemeClr val="dk1"/>
              </a:solidFill>
            </a:endParaRPr>
          </a:p>
          <a:p>
            <a:pPr marL="0" lvl="0" indent="0" algn="just" rtl="0">
              <a:spcBef>
                <a:spcPts val="0"/>
              </a:spcBef>
              <a:spcAft>
                <a:spcPts val="0"/>
              </a:spcAft>
              <a:buClr>
                <a:schemeClr val="dk1"/>
              </a:buClr>
              <a:buSzPts val="1100"/>
              <a:buFont typeface="Arial"/>
              <a:buNone/>
            </a:pPr>
            <a:endParaRPr sz="1400">
              <a:solidFill>
                <a:schemeClr val="dk1"/>
              </a:solidFill>
            </a:endParaRPr>
          </a:p>
          <a:p>
            <a:pPr marL="0" lvl="0" indent="0" algn="just" rtl="0">
              <a:spcBef>
                <a:spcPts val="0"/>
              </a:spcBef>
              <a:spcAft>
                <a:spcPts val="0"/>
              </a:spcAft>
              <a:buNone/>
            </a:pPr>
            <a:r>
              <a:rPr lang="fr" sz="1400">
                <a:solidFill>
                  <a:schemeClr val="dk1"/>
                </a:solidFill>
              </a:rPr>
              <a:t>Ces cartes possèdent le logo de l’arène afin de les liés à l’endroit où se déroule le jeu. </a:t>
            </a:r>
            <a:endParaRPr sz="1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a:t>Direction sonore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Rythme du jeu</a:t>
            </a:r>
            <a:endParaRPr/>
          </a:p>
        </p:txBody>
      </p:sp>
      <p:sp>
        <p:nvSpPr>
          <p:cNvPr id="339" name="Google Shape;339;p54"/>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Position du son dans le gameplay</a:t>
            </a:r>
            <a:endParaRPr/>
          </a:p>
        </p:txBody>
      </p:sp>
      <p:sp>
        <p:nvSpPr>
          <p:cNvPr id="345" name="Google Shape;345;p55"/>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Sons et jeu</a:t>
            </a:r>
            <a:endParaRPr/>
          </a:p>
        </p:txBody>
      </p:sp>
      <p:sp>
        <p:nvSpPr>
          <p:cNvPr id="351" name="Google Shape;351;p56"/>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nvGrpSpPr>
        <p:grpSpPr>
          <a:xfrm>
            <a:off x="810858" y="8761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3"/>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4"/>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nvSpPr>
        <p:spPr>
          <a:xfrm>
            <a:off x="311700" y="29826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5079206" y="13759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leur rapporte des points, leur objectif est d’obtenir plus de points de que l’autre Manager.</a:t>
            </a:r>
            <a:br>
              <a:rPr lang="fr-FR" sz="1400" dirty="0"/>
            </a:br>
            <a:endParaRPr lang="fr-FR" sz="1400" dirty="0"/>
          </a:p>
          <a:p>
            <a:pPr algn="just"/>
            <a:r>
              <a:rPr lang="fr-FR" sz="1400" b="1" dirty="0"/>
              <a:t>Les Marchands </a:t>
            </a:r>
            <a:r>
              <a:rPr lang="fr-FR" sz="1400" dirty="0"/>
              <a:t>ont accès à des cartes équipements utilisés par les Managers. Ils peuvent en acheter puis les revendre aux Managers. Leur objectif est d’accumuler plus d’argent que l’autre Marchant.</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nvSpPr>
        <p:spPr>
          <a:xfrm>
            <a:off x="5709168" y="8828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Musique d’ambiance et thème</a:t>
            </a:r>
            <a:endParaRPr/>
          </a:p>
        </p:txBody>
      </p:sp>
      <p:sp>
        <p:nvSpPr>
          <p:cNvPr id="357" name="Google Shape;357;p57"/>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Monstres</a:t>
            </a:r>
            <a:endParaRPr/>
          </a:p>
        </p:txBody>
      </p:sp>
      <p:sp>
        <p:nvSpPr>
          <p:cNvPr id="363" name="Google Shape;363;p58"/>
          <p:cNvSpPr txBox="1">
            <a:spLocks noGrp="1"/>
          </p:cNvSpPr>
          <p:nvPr>
            <p:ph type="body" idx="1"/>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69" name="Google Shape;369;p59"/>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Bruitages</a:t>
            </a:r>
            <a:endParaRPr/>
          </a:p>
        </p:txBody>
      </p:sp>
      <p:sp>
        <p:nvSpPr>
          <p:cNvPr id="376" name="Google Shape;376;p60"/>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Layers de sons - Sons ambiances</a:t>
            </a:r>
            <a:endParaRPr/>
          </a:p>
        </p:txBody>
      </p:sp>
      <p:sp>
        <p:nvSpPr>
          <p:cNvPr id="383" name="Google Shape;383;p61"/>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89" name="Google Shape;389;p62"/>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solidFill>
                  <a:schemeClr val="dk1"/>
                </a:solidFill>
              </a:rPr>
              <a:t>Inspiration sonores</a:t>
            </a:r>
            <a:endParaRPr/>
          </a:p>
        </p:txBody>
      </p:sp>
      <p:sp>
        <p:nvSpPr>
          <p:cNvPr id="395" name="Google Shape;395;p63"/>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Monstres</a:t>
            </a:r>
            <a:endParaRPr/>
          </a:p>
        </p:txBody>
      </p:sp>
      <p:sp>
        <p:nvSpPr>
          <p:cNvPr id="401" name="Google Shape;401;p64"/>
          <p:cNvSpPr txBox="1">
            <a:spLocks noGrp="1"/>
          </p:cNvSpPr>
          <p:nvPr>
            <p:ph type="body" idx="1"/>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3"/>
              </a:rPr>
              <a:t>https://www.youtube.com/watch?v=SIAmi88akl0</a:t>
            </a:r>
            <a:endParaRPr sz="1200"/>
          </a:p>
        </p:txBody>
      </p:sp>
      <p:sp>
        <p:nvSpPr>
          <p:cNvPr id="403" name="Google Shape;403;p64"/>
          <p:cNvSpPr txBox="1">
            <a:spLocks noGrp="1"/>
          </p:cNvSpPr>
          <p:nvPr>
            <p:ph type="body" idx="1"/>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4"/>
              </a:rPr>
              <a:t>https://www.youtube.com/watch?v=wA02xxwaOH8</a:t>
            </a:r>
            <a:endParaRPr sz="1200"/>
          </a:p>
        </p:txBody>
      </p:sp>
      <p:pic>
        <p:nvPicPr>
          <p:cNvPr id="405" name="Google Shape;405;p64"/>
          <p:cNvPicPr preferRelativeResize="0"/>
          <p:nvPr/>
        </p:nvPicPr>
        <p:blipFill>
          <a:blip r:embed="rId5">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nvPicPr>
        <p:blipFill>
          <a:blip r:embed="rId6">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Bruits mécaniques</a:t>
            </a:r>
            <a:endParaRPr/>
          </a:p>
        </p:txBody>
      </p:sp>
      <p:sp>
        <p:nvSpPr>
          <p:cNvPr id="412" name="Google Shape;412;p65"/>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3"/>
              </a:rPr>
              <a:t>https://www.youtube.com/watch?v=UjnFRp7vtVM</a:t>
            </a:r>
            <a:endParaRPr sz="1100">
              <a:solidFill>
                <a:schemeClr val="dk1"/>
              </a:solidFill>
            </a:endParaRPr>
          </a:p>
        </p:txBody>
      </p:sp>
      <p:sp>
        <p:nvSpPr>
          <p:cNvPr id="414" name="Google Shape;414;p65"/>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4"/>
              </a:rPr>
              <a:t>https://www.youtube.com/watch?v=qk_K9bujtIM</a:t>
            </a:r>
            <a:endParaRPr sz="1100">
              <a:solidFill>
                <a:schemeClr val="dk1"/>
              </a:solidFill>
            </a:endParaRPr>
          </a:p>
        </p:txBody>
      </p:sp>
      <p:sp>
        <p:nvSpPr>
          <p:cNvPr id="416" name="Google Shape;416;p65"/>
          <p:cNvSpPr txBox="1">
            <a:spLocks noGrp="1"/>
          </p:cNvSpPr>
          <p:nvPr>
            <p:ph type="body" idx="1"/>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5"/>
              </a:rPr>
              <a:t>https://www.youtube.com/watch?v=35OBfk1F8Ps</a:t>
            </a:r>
            <a:endParaRPr sz="1100">
              <a:solidFill>
                <a:schemeClr val="dk1"/>
              </a:solidFill>
            </a:endParaRPr>
          </a:p>
        </p:txBody>
      </p:sp>
      <p:pic>
        <p:nvPicPr>
          <p:cNvPr id="418" name="Google Shape;418;p65"/>
          <p:cNvPicPr preferRelativeResize="0"/>
          <p:nvPr/>
        </p:nvPicPr>
        <p:blipFill>
          <a:blip r:embed="rId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nvPicPr>
        <p:blipFill>
          <a:blip r:embed="rId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nvPicPr>
        <p:blipFill>
          <a:blip r:embed="rId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a:t>Inspirations sonores - Autres</a:t>
            </a:r>
            <a:endParaRPr/>
          </a:p>
        </p:txBody>
      </p:sp>
      <p:sp>
        <p:nvSpPr>
          <p:cNvPr id="426" name="Google Shape;426;p66"/>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3"/>
              </a:rPr>
              <a:t>https://www.youtube.com/watch?v=p2UgijCIAcc</a:t>
            </a:r>
            <a:endParaRPr sz="1100">
              <a:solidFill>
                <a:schemeClr val="dk1"/>
              </a:solidFill>
            </a:endParaRPr>
          </a:p>
        </p:txBody>
      </p:sp>
      <p:sp>
        <p:nvSpPr>
          <p:cNvPr id="428" name="Google Shape;428;p66"/>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4"/>
              </a:rPr>
              <a:t>https://www.youtube.com/watch?v=P4e-WhHdvvk</a:t>
            </a:r>
            <a:endParaRPr sz="1100">
              <a:solidFill>
                <a:schemeClr val="dk1"/>
              </a:solidFill>
            </a:endParaRPr>
          </a:p>
        </p:txBody>
      </p:sp>
      <p:sp>
        <p:nvSpPr>
          <p:cNvPr id="430" name="Google Shape;430;p66"/>
          <p:cNvSpPr txBox="1">
            <a:spLocks noGrp="1"/>
          </p:cNvSpPr>
          <p:nvPr>
            <p:ph type="body" idx="1"/>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5"/>
              </a:rPr>
              <a:t>https://www.youtube.com/watch?v=sEClzllDVJo</a:t>
            </a:r>
            <a:endParaRPr sz="1100">
              <a:solidFill>
                <a:schemeClr val="dk1"/>
              </a:solidFill>
            </a:endParaRPr>
          </a:p>
        </p:txBody>
      </p:sp>
      <p:pic>
        <p:nvPicPr>
          <p:cNvPr id="432" name="Google Shape;432;p66"/>
          <p:cNvPicPr preferRelativeResize="0"/>
          <p:nvPr/>
        </p:nvPicPr>
        <p:blipFill>
          <a:blip r:embed="rId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nvPicPr>
        <p:blipFill>
          <a:blip r:embed="rId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nvPicPr>
        <p:blipFill>
          <a:blip r:embed="rId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80" y="870797"/>
            <a:ext cx="2827768" cy="1844939"/>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nvSpPr>
        <p:spPr>
          <a:xfrm>
            <a:off x="5043487" y="27676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nvSpPr>
        <p:spPr>
          <a:xfrm>
            <a:off x="5043487" y="481818"/>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peuvent les acheter pour les revendre aux Manages.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sp>
        <p:nvSpPr>
          <p:cNvPr id="8" name="Espace réservé du texte 10">
            <a:extLst>
              <a:ext uri="{FF2B5EF4-FFF2-40B4-BE49-F238E27FC236}">
                <a16:creationId xmlns:a16="http://schemas.microsoft.com/office/drawing/2014/main" id="{7FF0A8D2-FE29-479D-A278-B4B09D316309}"/>
              </a:ext>
            </a:extLst>
          </p:cNvPr>
          <p:cNvSpPr txBox="1">
            <a:spLocks/>
          </p:cNvSpPr>
          <p:nvPr/>
        </p:nvSpPr>
        <p:spPr>
          <a:xfrm>
            <a:off x="469246" y="3054689"/>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ctr">
              <a:spcAft>
                <a:spcPts val="600"/>
              </a:spcAft>
              <a:buNone/>
            </a:pPr>
            <a:r>
              <a:rPr lang="fr-FR" sz="2800" b="1" dirty="0"/>
              <a:t>INSERT IN-GAME FULL SCREEN VISUAL</a:t>
            </a:r>
            <a:endParaRPr lang="fr-FR" sz="2400" dirty="0"/>
          </a:p>
        </p:txBody>
      </p:sp>
    </p:spTree>
    <p:extLst>
      <p:ext uri="{BB962C8B-B14F-4D97-AF65-F5344CB8AC3E}">
        <p14:creationId xmlns:p14="http://schemas.microsoft.com/office/powerpoint/2010/main" val="355978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pic>
        <p:nvPicPr>
          <p:cNvPr id="2" name="Image 1">
            <a:extLst>
              <a:ext uri="{FF2B5EF4-FFF2-40B4-BE49-F238E27FC236}">
                <a16:creationId xmlns:a16="http://schemas.microsoft.com/office/drawing/2014/main" id="{5DE8B688-75E6-4831-8D0F-2FD4438F9D38}"/>
              </a:ext>
            </a:extLst>
          </p:cNvPr>
          <p:cNvPicPr>
            <a:picLocks noChangeAspect="1"/>
          </p:cNvPicPr>
          <p:nvPr/>
        </p:nvPicPr>
        <p:blipFill>
          <a:blip r:embed="rId3"/>
          <a:stretch>
            <a:fillRect/>
          </a:stretch>
        </p:blipFill>
        <p:spPr>
          <a:xfrm>
            <a:off x="318844" y="789344"/>
            <a:ext cx="3607285" cy="1854295"/>
          </a:xfrm>
          <a:prstGeom prst="rect">
            <a:avLst/>
          </a:prstGeom>
          <a:effectLst>
            <a:outerShdw blurRad="50800" dist="38100" dir="5400000" algn="t" rotWithShape="0">
              <a:prstClr val="black">
                <a:alpha val="40000"/>
              </a:prstClr>
            </a:outerShdw>
          </a:effectLst>
        </p:spPr>
      </p:pic>
      <p:sp>
        <p:nvSpPr>
          <p:cNvPr id="11" name="Google Shape;125;p29">
            <a:extLst>
              <a:ext uri="{FF2B5EF4-FFF2-40B4-BE49-F238E27FC236}">
                <a16:creationId xmlns:a16="http://schemas.microsoft.com/office/drawing/2014/main" id="{0D6A2BE8-6CE1-4267-A023-3DAA625DE9BB}"/>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nvPicPr>
        <p:blipFill>
          <a:blip r:embed="rId4"/>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5141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nvPicPr>
        <p:blipFill>
          <a:blip r:embed="rId3"/>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4" name="Image 3">
            <a:extLst>
              <a:ext uri="{FF2B5EF4-FFF2-40B4-BE49-F238E27FC236}">
                <a16:creationId xmlns:a16="http://schemas.microsoft.com/office/drawing/2014/main" id="{99B7BA12-6DD4-430B-BA94-E24417BD2850}"/>
              </a:ext>
            </a:extLst>
          </p:cNvPr>
          <p:cNvPicPr>
            <a:picLocks noChangeAspect="1"/>
          </p:cNvPicPr>
          <p:nvPr/>
        </p:nvPicPr>
        <p:blipFill>
          <a:blip r:embed="rId4"/>
          <a:stretch>
            <a:fillRect/>
          </a:stretch>
        </p:blipFill>
        <p:spPr>
          <a:xfrm>
            <a:off x="318844" y="929690"/>
            <a:ext cx="5631900" cy="1803729"/>
          </a:xfrm>
          <a:prstGeom prst="rect">
            <a:avLst/>
          </a:prstGeom>
        </p:spPr>
      </p:pic>
    </p:spTree>
    <p:extLst>
      <p:ext uri="{BB962C8B-B14F-4D97-AF65-F5344CB8AC3E}">
        <p14:creationId xmlns:p14="http://schemas.microsoft.com/office/powerpoint/2010/main" val="605996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4" name="Image 3">
            <a:extLst>
              <a:ext uri="{FF2B5EF4-FFF2-40B4-BE49-F238E27FC236}">
                <a16:creationId xmlns:a16="http://schemas.microsoft.com/office/drawing/2014/main" id="{243D855F-79ED-451D-96BB-4CDD3A9072BD}"/>
              </a:ext>
            </a:extLst>
          </p:cNvPr>
          <p:cNvPicPr>
            <a:picLocks noChangeAspect="1"/>
          </p:cNvPicPr>
          <p:nvPr/>
        </p:nvPicPr>
        <p:blipFill>
          <a:blip r:embed="rId3"/>
          <a:stretch>
            <a:fillRect/>
          </a:stretch>
        </p:blipFill>
        <p:spPr>
          <a:xfrm>
            <a:off x="0" y="1197669"/>
            <a:ext cx="9144000" cy="3577101"/>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1098</TotalTime>
  <Words>4835</Words>
  <Application>Microsoft Office PowerPoint</Application>
  <PresentationFormat>Affichage à l'écran (16:9)</PresentationFormat>
  <Paragraphs>397</Paragraphs>
  <Slides>49</Slides>
  <Notes>49</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49</vt:i4>
      </vt:variant>
    </vt:vector>
  </HeadingPairs>
  <TitlesOfParts>
    <vt:vector size="56" baseType="lpstr">
      <vt:lpstr>Arial</vt:lpstr>
      <vt:lpstr>Teko</vt:lpstr>
      <vt:lpstr>Source Sans Pro</vt:lpstr>
      <vt:lpstr>Courier New</vt:lpstr>
      <vt:lpstr>Times New Roman</vt:lpstr>
      <vt:lpstr>Template</vt:lpstr>
      <vt:lpstr>Template</vt:lpstr>
      <vt:lpstr>Digit-Arena</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cp:lastModifiedBy>
  <cp:revision>285</cp:revision>
  <dcterms:modified xsi:type="dcterms:W3CDTF">2020-01-30T03:21:00Z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